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68" r:id="rId3"/>
    <p:sldId id="256" r:id="rId4"/>
    <p:sldId id="269" r:id="rId5"/>
    <p:sldId id="257" r:id="rId6"/>
    <p:sldId id="258" r:id="rId7"/>
    <p:sldId id="259" r:id="rId8"/>
    <p:sldId id="270" r:id="rId9"/>
    <p:sldId id="266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BACDCEB-5E2F-B245-B96D-F7D1651F83F1}" type="datetimeFigureOut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04800" y="8534400"/>
            <a:ext cx="2971800" cy="593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MTSS: CI</a:t>
            </a:r>
            <a:r>
              <a:rPr lang="en-US" sz="1200" baseline="-20000"/>
              <a:t>3</a:t>
            </a:r>
            <a:r>
              <a:rPr lang="en-US"/>
              <a:t>T</a:t>
            </a:r>
          </a:p>
          <a:p>
            <a:pPr>
              <a:defRPr/>
            </a:pPr>
            <a:r>
              <a:rPr lang="en-US"/>
              <a:t>KU HSCL #040; ASU IRB #1397009461</a:t>
            </a:r>
          </a:p>
          <a:p>
            <a:pPr>
              <a:defRPr/>
            </a:pPr>
            <a:r>
              <a:rPr lang="en-US"/>
              <a:t>Building your CI</a:t>
            </a:r>
            <a:r>
              <a:rPr lang="en-US" sz="1200" baseline="-20000"/>
              <a:t>3</a:t>
            </a:r>
            <a:r>
              <a:rPr lang="en-US"/>
              <a:t>T Model of Prevention</a:t>
            </a:r>
          </a:p>
          <a:p>
            <a:pPr>
              <a:defRPr/>
            </a:pPr>
            <a:r>
              <a:rPr lang="en-US"/>
              <a:t>Implementation Material 7A</a:t>
            </a:r>
            <a:endParaRPr lang="en-US" sz="12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A7CB9A4-B1B4-534E-8B9A-B509FFDD1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92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26CB3B7-C7E5-3948-94E8-5DB976796A9B}" type="datetimeFigureOut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5E165E97-16E7-8A45-9D89-B9BDEA1D6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77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96679-E766-0F47-947A-25D358DE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3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BB6CB-97A0-324C-8AF5-FFE0BE13D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72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D13AF-C693-A745-97C5-612C1BAF1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39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5" name="Rectangle 10"/>
          <p:cNvSpPr/>
          <p:nvPr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6" name="Rectangle 11"/>
          <p:cNvSpPr/>
          <p:nvPr/>
        </p:nvSpPr>
        <p:spPr>
          <a:xfrm>
            <a:off x="0" y="4646613"/>
            <a:ext cx="9144000" cy="26987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Rectangle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1331020026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 baseline="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sz="11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E4AE589A-8DDD-F641-BB86-A4244188189B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0EE798-5820-CE47-BA42-A1E0B211B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2412500136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/>
          <p:nvPr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" name="Rectangle 10"/>
          <p:cNvSpPr/>
          <p:nvPr/>
        </p:nvSpPr>
        <p:spPr>
          <a:xfrm>
            <a:off x="0" y="4646613"/>
            <a:ext cx="9144000" cy="26987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4000" smtClean="0">
                <a:solidFill>
                  <a:srgbClr val="A0A0A0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F48393C0-6EBB-E248-878D-591815EA77CE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0763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8B267F-B8CE-4B46-B5A8-5D507E062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37468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990600" y="1143000"/>
            <a:ext cx="67818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8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rgbClr val="646B86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5F58BF-B454-3B4F-8856-788A8355F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9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Technical Assistance Grant IRB # 100756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2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Rectangle 6"/>
          <p:cNvSpPr>
            <a:spLocks noGrp="1"/>
          </p:cNvSpPr>
          <p:nvPr>
            <p:ph type="dt" sz="half" idx="10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C276BEF7-D1D3-5C4E-B81F-501E56BEF8C6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D70937-329E-9C45-A885-1F63508A0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4128018942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Rectangle 9"/>
          <p:cNvSpPr>
            <a:spLocks noGrp="1"/>
          </p:cNvSpPr>
          <p:nvPr>
            <p:ph type="dt" sz="half" idx="16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5DD110D0-4D54-ED40-996E-85F6A16543B8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6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87D6E7-5048-A34E-A75D-79D01E8FB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2119863509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Rectangle 13"/>
          <p:cNvSpPr>
            <a:spLocks noGrp="1"/>
          </p:cNvSpPr>
          <p:nvPr>
            <p:ph type="dt" sz="half" idx="18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0BABADFB-A702-704F-97D3-7685CAAF48DA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8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86DA3A-35C5-1E4F-A991-538ED13CA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2721348913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Rectangle 13"/>
          <p:cNvSpPr>
            <a:spLocks noGrp="1"/>
          </p:cNvSpPr>
          <p:nvPr>
            <p:ph type="dt" sz="half" idx="20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3073FEBF-0254-8D44-B984-071233D82E03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11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6F6565-9E99-2846-AD08-3E7E9764B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1018837438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E7311-B89A-7446-9131-ABA95DBC6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78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Rectangle 21"/>
          <p:cNvSpPr>
            <a:spLocks noGrp="1"/>
          </p:cNvSpPr>
          <p:nvPr>
            <p:ph type="dt" sz="half" idx="20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2B5B0B1B-22E0-5B43-948B-1ECF5001D8F4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10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90118F-33EB-A74B-A0C6-E098805D8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963873924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458196427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Rectangle 23"/>
          <p:cNvSpPr>
            <a:spLocks noGrp="1"/>
          </p:cNvSpPr>
          <p:nvPr>
            <p:ph type="dt" sz="half" idx="2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479CAF11-724A-C943-ADE1-6FA8E6876646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12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AD495E-1E53-C64B-8502-55852C309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1023376594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Rectangle 17"/>
          <p:cNvSpPr>
            <a:spLocks noGrp="1"/>
          </p:cNvSpPr>
          <p:nvPr>
            <p:ph type="dt" sz="half" idx="21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4814C9F2-AF13-A34A-A140-D79550C92D83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16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942F0F-C09F-6042-A578-5EE685915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1056077815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Rectangle 17"/>
          <p:cNvSpPr>
            <a:spLocks noGrp="1"/>
          </p:cNvSpPr>
          <p:nvPr>
            <p:ph type="dt" sz="half" idx="21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CA4EC10A-67BA-9847-A24C-D1D9A3308A48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12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C94CEB-73E3-8047-8576-DB61599FE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3847382432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Rectangle 16"/>
          <p:cNvSpPr>
            <a:spLocks noGrp="1"/>
          </p:cNvSpPr>
          <p:nvPr>
            <p:ph type="dt" sz="half" idx="23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587EA72A-5F2A-7C47-8687-D4421E3EB393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14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8ED300-C480-3A46-BA1D-23EEE9B0D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488127105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7"/>
          <p:cNvSpPr>
            <a:spLocks noGrp="1"/>
          </p:cNvSpPr>
          <p:nvPr>
            <p:ph type="dt" sz="half" idx="25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640E705D-5E65-7941-AA14-4D3D69ABFE38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17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BE819-8E34-ED4F-9F48-E8C80D911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2981109470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31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32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36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2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4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/>
          </p:nvPr>
        </p:nvSpPr>
        <p:spPr>
          <a:xfrm>
            <a:off x="1524000" y="1600200"/>
            <a:ext cx="1371600" cy="685800"/>
          </a:xfr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/>
          </p:nvPr>
        </p:nvSpPr>
        <p:spPr>
          <a:xfrm>
            <a:off x="1524000" y="4038600"/>
            <a:ext cx="1371600" cy="685800"/>
          </a:xfr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/>
          </p:nvPr>
        </p:nvSpPr>
        <p:spPr>
          <a:xfrm>
            <a:off x="3657600" y="1600200"/>
            <a:ext cx="1371600" cy="685800"/>
          </a:xfr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/>
          </p:nvPr>
        </p:nvSpPr>
        <p:spPr>
          <a:xfrm>
            <a:off x="3657600" y="4038600"/>
            <a:ext cx="1371600" cy="685800"/>
          </a:xfr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/>
          </p:nvPr>
        </p:nvSpPr>
        <p:spPr>
          <a:xfrm>
            <a:off x="5791200" y="1600200"/>
            <a:ext cx="1371600" cy="685800"/>
          </a:xfr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/>
          </p:nvPr>
        </p:nvSpPr>
        <p:spPr>
          <a:xfrm>
            <a:off x="5791200" y="4038600"/>
            <a:ext cx="1371600" cy="685800"/>
          </a:xfr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b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sz="800" i="1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sz="800"/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sz="1200"/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5" name="Rectangle 42"/>
          <p:cNvSpPr>
            <a:spLocks noGrp="1"/>
          </p:cNvSpPr>
          <p:nvPr>
            <p:ph type="dt" sz="half" idx="47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B4ACE821-D7CA-C640-9333-95847200FA85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46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3BE6A2-3359-914F-82A5-DCF0D6E86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7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  <p:extLst>
      <p:ext uri="{BB962C8B-B14F-4D97-AF65-F5344CB8AC3E}">
        <p14:creationId xmlns:p14="http://schemas.microsoft.com/office/powerpoint/2010/main" val="440155146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305EC14E-CAEE-7B4A-9C9D-5935A14639E5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3C5191-1FB1-D443-A2CC-47012140F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88853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618F0659-90B3-C346-8008-BFB7F9D6ADCA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839661-A854-8E4C-B014-BC3883034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2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99B-B44D-7749-9C5B-F05B51BA7C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28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1793617C-ED71-DE4F-B533-12FB762573D0}" type="datetime1">
              <a:rPr lang="en-US"/>
              <a:pPr>
                <a:defRPr/>
              </a:pPr>
              <a:t>6/10/15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9D2512"/>
                </a:solidFill>
              </a:defRPr>
            </a:lvl1pPr>
          </a:lstStyle>
          <a:p>
            <a:pPr>
              <a:defRPr/>
            </a:pPr>
            <a:fld id="{05314499-2DBB-3E48-8AA7-B5F5AB7FA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640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C9D6A-631E-5F49-B6E3-D20C32F36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8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21EC2-9817-F844-B61F-A0EB58820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0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47F24-8921-FA47-9AB0-325A9950A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4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37194-582F-5142-8E5C-549A5ABB3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9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39D3D-3774-2C46-AD2D-036BBEE82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D9C38-6CC5-4842-93B8-6499B71F3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20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Fall Hamilton Elementary School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+mn-cs"/>
              </a:defRPr>
            </a:lvl1pPr>
          </a:lstStyle>
          <a:p>
            <a:pPr>
              <a:defRPr/>
            </a:pPr>
            <a:fld id="{086921C8-4B59-F04F-8D0C-C9E598F4D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3316" name="Rectangle 3"/>
          <p:cNvSpPr>
            <a:spLocks noGrp="1"/>
          </p:cNvSpPr>
          <p:nvPr>
            <p:ph type="body" idx="1"/>
          </p:nvPr>
        </p:nvSpPr>
        <p:spPr bwMode="auto">
          <a:xfrm>
            <a:off x="304800" y="381000"/>
            <a:ext cx="80772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3988" y="6473825"/>
            <a:ext cx="9906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646B86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D05138B4-174D-0D49-BF1A-CE16BEFC2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prstClr val="black"/>
              </a:solidFill>
            </a:endParaRPr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State of Tennessee DOE Technical Assistance Grant IRB # 090935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8" r:id="rId1"/>
    <p:sldLayoutId id="2147484299" r:id="rId2"/>
    <p:sldLayoutId id="2147484300" r:id="rId3"/>
    <p:sldLayoutId id="2147484301" r:id="rId4"/>
    <p:sldLayoutId id="2147484302" r:id="rId5"/>
    <p:sldLayoutId id="2147484303" r:id="rId6"/>
    <p:sldLayoutId id="2147484304" r:id="rId7"/>
    <p:sldLayoutId id="2147484305" r:id="rId8"/>
    <p:sldLayoutId id="2147484306" r:id="rId9"/>
    <p:sldLayoutId id="2147484307" r:id="rId10"/>
    <p:sldLayoutId id="2147484308" r:id="rId11"/>
    <p:sldLayoutId id="2147484309" r:id="rId12"/>
    <p:sldLayoutId id="2147484310" r:id="rId13"/>
    <p:sldLayoutId id="2147484311" r:id="rId14"/>
    <p:sldLayoutId id="2147484312" r:id="rId15"/>
    <p:sldLayoutId id="2147484313" r:id="rId16"/>
    <p:sldLayoutId id="2147484314" r:id="rId17"/>
    <p:sldLayoutId id="2147484315" r:id="rId18"/>
    <p:sldLayoutId id="2147484316" r:id="rId1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cap="small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Calibri" pitchFamily="34" charset="0"/>
        </a:defRPr>
      </a:lvl9pPr>
      <a:extLst/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5EmCJGaO3x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Notes on layout, Graphics &amp; Fonts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5842" name="TextBox 4"/>
          <p:cNvSpPr txBox="1">
            <a:spLocks noChangeArrowheads="1"/>
          </p:cNvSpPr>
          <p:nvPr/>
        </p:nvSpPr>
        <p:spPr bwMode="auto">
          <a:xfrm>
            <a:off x="657225" y="304800"/>
            <a:ext cx="7467600" cy="575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/>
            <a:endParaRPr lang="en-US" sz="1600">
              <a:solidFill>
                <a:srgbClr val="000000"/>
              </a:solidFill>
              <a:latin typeface="Calibri" charset="0"/>
              <a:cs typeface="Calibri" charset="0"/>
            </a:endParaRP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This template is intended to help minimize the work of creating lesson plans on setting-specific behavior expectations.  </a:t>
            </a:r>
          </a:p>
          <a:p>
            <a:pPr eaLnBrk="1" hangingPunct="1"/>
            <a:endParaRPr lang="en-US" sz="1600">
              <a:solidFill>
                <a:srgbClr val="000000"/>
              </a:solidFill>
              <a:latin typeface="Calibri" charset="0"/>
              <a:cs typeface="Calibri" charset="0"/>
            </a:endParaRPr>
          </a:p>
          <a:p>
            <a:pPr eaLnBrk="1" hangingPunct="1"/>
            <a:r>
              <a:rPr lang="en-US" sz="1600" u="sng">
                <a:solidFill>
                  <a:srgbClr val="000000"/>
                </a:solidFill>
                <a:latin typeface="Calibri" charset="0"/>
                <a:cs typeface="Calibri" charset="0"/>
              </a:rPr>
              <a:t>Fonts and layout:</a:t>
            </a:r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 </a:t>
            </a:r>
          </a:p>
          <a:p>
            <a:pPr eaLnBrk="1" hangingPunct="1">
              <a:buFont typeface="Arial" charset="0"/>
              <a:buChar char="•"/>
            </a:pPr>
            <a:r>
              <a:rPr lang="en-US" sz="1600">
                <a:latin typeface="Calibri" charset="0"/>
                <a:cs typeface="Calibri" charset="0"/>
              </a:rPr>
              <a:t>Red </a:t>
            </a:r>
            <a:r>
              <a:rPr lang="en-US" sz="1600">
                <a:solidFill>
                  <a:srgbClr val="FF0000"/>
                </a:solidFill>
                <a:latin typeface="Calibri" charset="0"/>
                <a:cs typeface="Calibri" charset="0"/>
              </a:rPr>
              <a:t>highlighting</a:t>
            </a:r>
            <a:r>
              <a:rPr lang="en-US" sz="1600">
                <a:latin typeface="Calibri" charset="0"/>
                <a:cs typeface="Calibri" charset="0"/>
              </a:rPr>
              <a:t> indicates </a:t>
            </a:r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a place for information to be inserted: your school name, the setting relevant to the lesson, or your school expectations. </a:t>
            </a:r>
          </a:p>
          <a:p>
            <a:pPr eaLnBrk="1" hangingPunct="1">
              <a:buFont typeface="Arial" charset="0"/>
              <a:buChar char="•"/>
            </a:pPr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On some slides, a box indicates to insert material from your school</a:t>
            </a:r>
            <a:r>
              <a:rPr lang="ja-JP" alt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’</a:t>
            </a:r>
            <a:r>
              <a:rPr lang="en-US" altLang="ja-JP" sz="1600">
                <a:solidFill>
                  <a:srgbClr val="000000"/>
                </a:solidFill>
                <a:latin typeface="Calibri" charset="0"/>
                <a:cs typeface="Calibri" charset="0"/>
              </a:rPr>
              <a:t>s implementation manual.</a:t>
            </a:r>
          </a:p>
          <a:p>
            <a:pPr eaLnBrk="1" hangingPunct="1">
              <a:buFont typeface="Arial" charset="0"/>
              <a:buChar char="•"/>
            </a:pPr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This document uses the two default fonts on MS-Word (Cambria for headings, and Calibri for body text). This should make it easier to </a:t>
            </a:r>
            <a:r>
              <a:rPr lang="en-US" sz="1600" b="1">
                <a:solidFill>
                  <a:srgbClr val="000000"/>
                </a:solidFill>
                <a:latin typeface="Calibri" charset="0"/>
                <a:cs typeface="Calibri" charset="0"/>
              </a:rPr>
              <a:t>copy and paste from your school</a:t>
            </a:r>
            <a:r>
              <a:rPr lang="ja-JP" altLang="en-US" sz="1600" b="1">
                <a:solidFill>
                  <a:srgbClr val="000000"/>
                </a:solidFill>
                <a:latin typeface="Calibri" charset="0"/>
                <a:cs typeface="Calibri" charset="0"/>
              </a:rPr>
              <a:t>’</a:t>
            </a:r>
            <a:r>
              <a:rPr lang="en-US" altLang="ja-JP" sz="1600" b="1">
                <a:solidFill>
                  <a:srgbClr val="000000"/>
                </a:solidFill>
                <a:latin typeface="Calibri" charset="0"/>
                <a:cs typeface="Calibri" charset="0"/>
              </a:rPr>
              <a:t>s implementation manual</a:t>
            </a:r>
            <a:r>
              <a:rPr lang="en-US" altLang="ja-JP" sz="1600">
                <a:solidFill>
                  <a:srgbClr val="000000"/>
                </a:solidFill>
                <a:latin typeface="Calibri" charset="0"/>
                <a:cs typeface="Calibri" charset="0"/>
              </a:rPr>
              <a:t> or from other MS-Word documents. </a:t>
            </a:r>
          </a:p>
          <a:p>
            <a:pPr eaLnBrk="1" hangingPunct="1">
              <a:buFont typeface="Arial" charset="0"/>
              <a:buChar char="•"/>
            </a:pPr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The chalkboard </a:t>
            </a:r>
            <a:r>
              <a:rPr lang="ja-JP" alt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“</a:t>
            </a:r>
            <a:r>
              <a:rPr lang="en-US" altLang="ja-JP" sz="1600">
                <a:solidFill>
                  <a:srgbClr val="000000"/>
                </a:solidFill>
                <a:latin typeface="Calibri" charset="0"/>
                <a:cs typeface="Calibri" charset="0"/>
              </a:rPr>
              <a:t>background</a:t>
            </a:r>
            <a:r>
              <a:rPr lang="ja-JP" alt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”</a:t>
            </a:r>
            <a:r>
              <a:rPr lang="en-US" altLang="ja-JP" sz="1600">
                <a:solidFill>
                  <a:srgbClr val="000000"/>
                </a:solidFill>
                <a:latin typeface="Calibri" charset="0"/>
                <a:cs typeface="Calibri" charset="0"/>
              </a:rPr>
              <a:t> can be altered or hidden by editing the background graphics on the master slide (VIEW &gt; SLIDE MASTER). </a:t>
            </a:r>
          </a:p>
          <a:p>
            <a:pPr eaLnBrk="1" hangingPunct="1">
              <a:buFont typeface="Arial" charset="0"/>
              <a:buChar char="•"/>
            </a:pPr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Graphics and clip art may be used to create an age appropriate lesson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 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Please feel free to adjust these settings to your school</a:t>
            </a:r>
            <a:r>
              <a:rPr lang="ja-JP" alt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’</a:t>
            </a:r>
            <a:r>
              <a:rPr lang="en-US" altLang="ja-JP" sz="1600">
                <a:solidFill>
                  <a:srgbClr val="000000"/>
                </a:solidFill>
                <a:latin typeface="Calibri" charset="0"/>
                <a:cs typeface="Calibri" charset="0"/>
              </a:rPr>
              <a:t>s own style – this document is just to help your school staff get started. 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 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Sincerely,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 </a:t>
            </a:r>
          </a:p>
          <a:p>
            <a:pPr eaLnBrk="1" hangingPunct="1"/>
            <a:r>
              <a:rPr lang="en-US" sz="1600">
                <a:solidFill>
                  <a:srgbClr val="000000"/>
                </a:solidFill>
                <a:latin typeface="Calibri" charset="0"/>
                <a:cs typeface="Calibri" charset="0"/>
              </a:rPr>
              <a:t>The  CI3T Team</a:t>
            </a:r>
          </a:p>
          <a:p>
            <a:pPr eaLnBrk="1" hangingPunct="1"/>
            <a:endParaRPr lang="en-US" sz="160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Cambria" charset="0"/>
              </a:rPr>
              <a:t>Review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libri" charset="0"/>
              </a:rPr>
              <a:t>What are the expectations </a:t>
            </a:r>
            <a:r>
              <a:rPr lang="en-US" dirty="0" smtClean="0">
                <a:solidFill>
                  <a:schemeClr val="bg1"/>
                </a:solidFill>
                <a:latin typeface="Calibri" charset="0"/>
              </a:rPr>
              <a:t>for being</a:t>
            </a:r>
            <a:r>
              <a:rPr lang="en-US" dirty="0" smtClean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dirty="0">
                <a:solidFill>
                  <a:srgbClr val="FFFFFF"/>
                </a:solidFill>
                <a:latin typeface="Calibri" charset="0"/>
              </a:rPr>
              <a:t>respectful of garden life and </a:t>
            </a:r>
            <a:r>
              <a:rPr lang="en-US" dirty="0" smtClean="0">
                <a:solidFill>
                  <a:srgbClr val="FFFFFF"/>
                </a:solidFill>
                <a:latin typeface="Calibri" charset="0"/>
              </a:rPr>
              <a:t>people ?</a:t>
            </a:r>
          </a:p>
          <a:p>
            <a:endParaRPr lang="en-US" dirty="0">
              <a:solidFill>
                <a:srgbClr val="FFFFFF"/>
              </a:solidFill>
              <a:latin typeface="Calibri" charset="0"/>
            </a:endParaRPr>
          </a:p>
          <a:p>
            <a:r>
              <a:rPr lang="en-US" dirty="0" smtClean="0">
                <a:solidFill>
                  <a:srgbClr val="FFFFFF"/>
                </a:solidFill>
                <a:latin typeface="Calibri" charset="0"/>
              </a:rPr>
              <a:t>Why </a:t>
            </a:r>
            <a:r>
              <a:rPr lang="en-US" dirty="0">
                <a:solidFill>
                  <a:srgbClr val="FFFFFF"/>
                </a:solidFill>
                <a:latin typeface="Calibri" charset="0"/>
              </a:rPr>
              <a:t>is it important to use </a:t>
            </a:r>
            <a:r>
              <a:rPr lang="en-US" dirty="0" smtClean="0">
                <a:solidFill>
                  <a:srgbClr val="FFFFFF"/>
                </a:solidFill>
                <a:latin typeface="Calibri" charset="0"/>
              </a:rPr>
              <a:t>your observation skills in the garden?</a:t>
            </a:r>
            <a:endParaRPr lang="en-US" dirty="0">
              <a:solidFill>
                <a:srgbClr val="FFFFFF"/>
              </a:solidFill>
              <a:latin typeface="Calibri" charset="0"/>
            </a:endParaRP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762000"/>
            <a:ext cx="64008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Demonstrating our Expectations in the </a:t>
            </a:r>
          </a:p>
          <a:p>
            <a:pPr eaLnBrk="1" hangingPunct="1"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+mj-lt"/>
                <a:ea typeface="+mn-ea"/>
                <a:cs typeface="+mn-cs"/>
              </a:rPr>
              <a:t>School Garden </a:t>
            </a:r>
          </a:p>
        </p:txBody>
      </p:sp>
      <p:pic>
        <p:nvPicPr>
          <p:cNvPr id="2" name="Picture 1" descr="GardenofLearnersPost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352800"/>
            <a:ext cx="4572000" cy="2995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Cambria" charset="0"/>
              </a:rPr>
              <a:t>Our Three School Expectations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>
              <a:solidFill>
                <a:srgbClr val="FF0000"/>
              </a:solidFill>
              <a:latin typeface="Calibri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Calibri" charset="0"/>
              </a:rPr>
              <a:t>Students will be respectful of garden life and people</a:t>
            </a:r>
            <a:endParaRPr lang="en-US" sz="2800" dirty="0">
              <a:solidFill>
                <a:srgbClr val="FF0000"/>
              </a:solidFill>
              <a:latin typeface="Calibri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Calibri" charset="0"/>
              </a:rPr>
              <a:t>Students will use their observation skills </a:t>
            </a:r>
            <a:endParaRPr lang="en-US" sz="2800" dirty="0" smtClean="0">
              <a:solidFill>
                <a:srgbClr val="FF0000"/>
              </a:solidFill>
              <a:latin typeface="Calibri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Calibri" charset="0"/>
            </a:endParaRPr>
          </a:p>
          <a:p>
            <a:endParaRPr lang="en-U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848600" cy="5334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  <a:latin typeface="Cambria" charset="0"/>
              </a:rPr>
              <a:t>Today we’re going to talk about ways you can show </a:t>
            </a:r>
            <a:r>
              <a:rPr lang="en-US" b="1" dirty="0">
                <a:solidFill>
                  <a:srgbClr val="FFFFFF"/>
                </a:solidFill>
                <a:latin typeface="Cambria" charset="0"/>
              </a:rPr>
              <a:t>EXPECTATIONS </a:t>
            </a:r>
            <a:r>
              <a:rPr lang="en-US" b="1" dirty="0" smtClean="0">
                <a:solidFill>
                  <a:srgbClr val="FFFFFF"/>
                </a:solidFill>
                <a:latin typeface="Cambria" charset="0"/>
              </a:rPr>
              <a:t>1</a:t>
            </a:r>
            <a:r>
              <a:rPr lang="en-US" b="1" dirty="0">
                <a:solidFill>
                  <a:srgbClr val="FFFFFF"/>
                </a:solidFill>
                <a:latin typeface="Cambria" charset="0"/>
              </a:rPr>
              <a:t> </a:t>
            </a:r>
            <a:r>
              <a:rPr lang="en-US" b="1" dirty="0" smtClean="0">
                <a:solidFill>
                  <a:srgbClr val="FFFFFF"/>
                </a:solidFill>
                <a:latin typeface="Cambria" charset="0"/>
              </a:rPr>
              <a:t>and 2 </a:t>
            </a:r>
            <a:r>
              <a:rPr lang="en-US" dirty="0" smtClean="0">
                <a:solidFill>
                  <a:srgbClr val="FFFFFF"/>
                </a:solidFill>
                <a:latin typeface="Cambria" charset="0"/>
              </a:rPr>
              <a:t>in </a:t>
            </a:r>
            <a:r>
              <a:rPr lang="en-US" dirty="0">
                <a:solidFill>
                  <a:srgbClr val="FFFFFF"/>
                </a:solidFill>
                <a:latin typeface="Cambria" charset="0"/>
              </a:rPr>
              <a:t>the </a:t>
            </a:r>
            <a:r>
              <a:rPr lang="en-US" b="1" dirty="0" smtClean="0">
                <a:solidFill>
                  <a:srgbClr val="FFFFFF"/>
                </a:solidFill>
                <a:latin typeface="Cambria" charset="0"/>
              </a:rPr>
              <a:t>Garden</a:t>
            </a:r>
            <a:endParaRPr lang="en-US" dirty="0">
              <a:solidFill>
                <a:srgbClr val="FFFFFF"/>
              </a:solidFill>
              <a:latin typeface="Cambri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0"/>
              </a:spcAft>
            </a:pPr>
            <a:endParaRPr lang="en-US" sz="2800" dirty="0">
              <a:solidFill>
                <a:schemeClr val="bg1"/>
              </a:solidFill>
              <a:latin typeface="Calibri" charset="0"/>
            </a:endParaRPr>
          </a:p>
          <a:p>
            <a:pPr eaLnBrk="1" hangingPunct="1">
              <a:spcBef>
                <a:spcPct val="0"/>
              </a:spcBef>
              <a:spcAft>
                <a:spcPts val="6000"/>
              </a:spcAft>
            </a:pPr>
            <a:r>
              <a:rPr lang="en-US" sz="2800" dirty="0">
                <a:solidFill>
                  <a:schemeClr val="bg1"/>
                </a:solidFill>
                <a:latin typeface="Calibri" charset="0"/>
              </a:rPr>
              <a:t>What are some things that happen in the </a:t>
            </a:r>
            <a:r>
              <a:rPr lang="en-US" sz="2800" b="1" dirty="0" smtClean="0">
                <a:solidFill>
                  <a:srgbClr val="FF0000"/>
                </a:solidFill>
                <a:latin typeface="Calibri" charset="0"/>
              </a:rPr>
              <a:t>Garden </a:t>
            </a:r>
            <a:r>
              <a:rPr lang="en-US" sz="2800" dirty="0">
                <a:solidFill>
                  <a:schemeClr val="bg1"/>
                </a:solidFill>
                <a:latin typeface="Calibri" charset="0"/>
              </a:rPr>
              <a:t>that cause problems for you and others?</a:t>
            </a:r>
          </a:p>
          <a:p>
            <a:pPr eaLnBrk="1" hangingPunct="1">
              <a:spcBef>
                <a:spcPct val="0"/>
              </a:spcBef>
              <a:spcAft>
                <a:spcPts val="6000"/>
              </a:spcAft>
            </a:pPr>
            <a:r>
              <a:rPr lang="en-US" sz="2800" dirty="0">
                <a:solidFill>
                  <a:schemeClr val="bg1"/>
                </a:solidFill>
                <a:latin typeface="Calibri" charset="0"/>
              </a:rPr>
              <a:t>How do you usually react in these situations?</a:t>
            </a:r>
          </a:p>
          <a:p>
            <a:pPr eaLnBrk="1" hangingPunct="1">
              <a:spcBef>
                <a:spcPct val="0"/>
              </a:spcBef>
              <a:spcAft>
                <a:spcPts val="6000"/>
              </a:spcAft>
            </a:pPr>
            <a:r>
              <a:rPr lang="en-US" sz="2800" dirty="0">
                <a:solidFill>
                  <a:schemeClr val="bg1"/>
                </a:solidFill>
                <a:latin typeface="Calibri" charset="0"/>
              </a:rPr>
              <a:t>What are some good ways to act in order to keep these things from happening?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90600"/>
            <a:ext cx="7848600" cy="1600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mbria" charset="0"/>
              </a:rPr>
              <a:t>What does </a:t>
            </a:r>
            <a:r>
              <a:rPr lang="en-US" dirty="0" smtClean="0">
                <a:solidFill>
                  <a:schemeClr val="bg1"/>
                </a:solidFill>
                <a:latin typeface="Cambria" charset="0"/>
              </a:rPr>
              <a:t>being </a:t>
            </a:r>
            <a:r>
              <a:rPr lang="en-US" dirty="0" smtClean="0">
                <a:solidFill>
                  <a:srgbClr val="FF0000"/>
                </a:solidFill>
                <a:latin typeface="Calibri" charset="0"/>
              </a:rPr>
              <a:t>respectful of garden life and people</a:t>
            </a:r>
            <a:br>
              <a:rPr lang="en-US" dirty="0" smtClean="0">
                <a:solidFill>
                  <a:srgbClr val="FF0000"/>
                </a:solidFill>
                <a:latin typeface="Calibri" charset="0"/>
              </a:rPr>
            </a:br>
            <a:r>
              <a:rPr lang="en-US" dirty="0" smtClean="0">
                <a:solidFill>
                  <a:srgbClr val="FF0000"/>
                </a:solidFill>
                <a:latin typeface="Calibri" charset="0"/>
              </a:rPr>
              <a:t> mean?</a:t>
            </a:r>
            <a:r>
              <a:rPr lang="en-US" dirty="0">
                <a:solidFill>
                  <a:srgbClr val="FF0000"/>
                </a:solidFill>
                <a:latin typeface="Cambria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Cambria" charset="0"/>
              </a:rPr>
            </a:br>
            <a:endParaRPr lang="en-US" dirty="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40962" name="Content Placeholder 5"/>
          <p:cNvSpPr>
            <a:spLocks noGrp="1"/>
          </p:cNvSpPr>
          <p:nvPr>
            <p:ph idx="1"/>
          </p:nvPr>
        </p:nvSpPr>
        <p:spPr>
          <a:xfrm>
            <a:off x="685800" y="2819400"/>
            <a:ext cx="7772400" cy="32766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>
                <a:solidFill>
                  <a:schemeClr val="bg1"/>
                </a:solidFill>
                <a:latin typeface="Calibri" charset="0"/>
              </a:rPr>
              <a:t>Show video to explain garden rules and expectations.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bg1"/>
                </a:solidFill>
                <a:latin typeface="Calibri" charset="0"/>
                <a:hlinkClick r:id="rId2"/>
              </a:rPr>
              <a:t>https://www.youtube.com/watch?v=</a:t>
            </a:r>
            <a:r>
              <a:rPr lang="en-US" i="1" dirty="0" smtClean="0">
                <a:solidFill>
                  <a:schemeClr val="bg1"/>
                </a:solidFill>
                <a:latin typeface="Calibri" charset="0"/>
                <a:hlinkClick r:id="rId2"/>
              </a:rPr>
              <a:t>5EmCJGaO3xE</a:t>
            </a:r>
            <a:endParaRPr lang="en-US" i="1" dirty="0" smtClean="0">
              <a:solidFill>
                <a:schemeClr val="bg1"/>
              </a:solidFill>
              <a:latin typeface="Calibri" charset="0"/>
            </a:endParaRPr>
          </a:p>
          <a:p>
            <a:pPr marL="0" indent="0">
              <a:buNone/>
            </a:pPr>
            <a:endParaRPr lang="en-US" i="1" dirty="0">
              <a:solidFill>
                <a:schemeClr val="bg1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Garden Rules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>
              <a:solidFill>
                <a:srgbClr val="FFFFFF"/>
              </a:solidFill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FFFFFF"/>
                </a:solidFill>
                <a:latin typeface="Comic Sans MS"/>
                <a:cs typeface="Comic Sans MS"/>
              </a:rPr>
              <a:t>o </a:t>
            </a:r>
            <a:r>
              <a:rPr lang="en-US" sz="2400" dirty="0">
                <a:solidFill>
                  <a:srgbClr val="FFFFFF"/>
                </a:solidFill>
                <a:latin typeface="Comic Sans MS"/>
                <a:cs typeface="Comic Sans MS"/>
              </a:rPr>
              <a:t>Walk in the garden</a:t>
            </a:r>
          </a:p>
          <a:p>
            <a:r>
              <a:rPr lang="en-US" sz="2400" dirty="0">
                <a:solidFill>
                  <a:srgbClr val="FFFFFF"/>
                </a:solidFill>
                <a:latin typeface="Comic Sans MS"/>
                <a:cs typeface="Comic Sans MS"/>
              </a:rPr>
              <a:t>o Feet on the paths, not on the beds</a:t>
            </a:r>
          </a:p>
          <a:p>
            <a:r>
              <a:rPr lang="en-US" sz="2400" dirty="0">
                <a:solidFill>
                  <a:srgbClr val="FFFFFF"/>
                </a:solidFill>
                <a:latin typeface="Comic Sans MS"/>
                <a:cs typeface="Comic Sans MS"/>
              </a:rPr>
              <a:t>o Use tools correctly and responsibly</a:t>
            </a:r>
          </a:p>
          <a:p>
            <a:r>
              <a:rPr lang="en-US" sz="2400" dirty="0">
                <a:solidFill>
                  <a:srgbClr val="FFFFFF"/>
                </a:solidFill>
                <a:latin typeface="Comic Sans MS"/>
                <a:cs typeface="Comic Sans MS"/>
              </a:rPr>
              <a:t>o Always ask before picking or eating anything</a:t>
            </a:r>
          </a:p>
          <a:p>
            <a:r>
              <a:rPr lang="en-US" sz="2400" dirty="0">
                <a:solidFill>
                  <a:srgbClr val="FFFFFF"/>
                </a:solidFill>
                <a:latin typeface="Comic Sans MS"/>
                <a:cs typeface="Comic Sans MS"/>
              </a:rPr>
              <a:t>o Be respectful of garden life and people</a:t>
            </a:r>
            <a:endParaRPr lang="en-US" sz="2400" dirty="0">
              <a:solidFill>
                <a:srgbClr val="FFFF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63844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ambria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Cambria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Cambria" charset="0"/>
              </a:rPr>
              <a:t>What </a:t>
            </a:r>
            <a:r>
              <a:rPr lang="en-US" sz="3200" dirty="0">
                <a:solidFill>
                  <a:schemeClr val="bg1"/>
                </a:solidFill>
                <a:latin typeface="Cambria" charset="0"/>
              </a:rPr>
              <a:t>does </a:t>
            </a:r>
            <a:r>
              <a:rPr lang="en-US" sz="3200" dirty="0" smtClean="0">
                <a:solidFill>
                  <a:schemeClr val="bg1"/>
                </a:solidFill>
                <a:latin typeface="Cambria" charset="0"/>
              </a:rPr>
              <a:t>using your observation skills in the garden mean?</a:t>
            </a:r>
            <a:endParaRPr lang="en-US" sz="3200" dirty="0">
              <a:solidFill>
                <a:schemeClr val="bg1"/>
              </a:solidFill>
              <a:latin typeface="Cambria" charset="0"/>
            </a:endParaRPr>
          </a:p>
        </p:txBody>
      </p:sp>
      <p:sp>
        <p:nvSpPr>
          <p:cNvPr id="41986" name="Content Placeholder 5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>
                <a:solidFill>
                  <a:schemeClr val="bg1"/>
                </a:solidFill>
                <a:latin typeface="Calibri" charset="0"/>
              </a:rPr>
              <a:t> </a:t>
            </a:r>
            <a:r>
              <a:rPr lang="en-US" sz="1800" i="1" dirty="0" smtClean="0">
                <a:solidFill>
                  <a:schemeClr val="bg1"/>
                </a:solidFill>
                <a:latin typeface="Calibri" charset="0"/>
              </a:rPr>
              <a:t>Students having a deeper understanding of observation and using your senses.  </a:t>
            </a:r>
            <a:endParaRPr lang="en-US" sz="1800" i="1" dirty="0">
              <a:solidFill>
                <a:schemeClr val="bg1"/>
              </a:solidFill>
              <a:latin typeface="Calibri" charset="0"/>
            </a:endParaRPr>
          </a:p>
        </p:txBody>
      </p:sp>
      <p:pic>
        <p:nvPicPr>
          <p:cNvPr id="2" name="Picture 1" descr="00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43200"/>
            <a:ext cx="8153399" cy="47705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Cambria" charset="0"/>
              </a:rPr>
              <a:t>Role Play!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6" name="TextBox 5"/>
          <p:cNvSpPr txBox="1">
            <a:spLocks noChangeAspect="1"/>
          </p:cNvSpPr>
          <p:nvPr/>
        </p:nvSpPr>
        <p:spPr>
          <a:xfrm>
            <a:off x="1676400" y="2609850"/>
            <a:ext cx="5486400" cy="19389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You are on the playground after school playing with your friends and you decide to go into the garden.  A friend says I dare you to pull out those plants.   What do you do?</a:t>
            </a:r>
            <a:endParaRPr lang="en-US" i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itchbook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391</Words>
  <Application>Microsoft Macintosh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Blank Presentation</vt:lpstr>
      <vt:lpstr>Pitchbook</vt:lpstr>
      <vt:lpstr>Notes on layout, Graphics &amp; Fonts</vt:lpstr>
      <vt:lpstr>PowerPoint Presentation</vt:lpstr>
      <vt:lpstr>Our Three School Expectations</vt:lpstr>
      <vt:lpstr>Today we’re going to talk about ways you can show EXPECTATIONS 1 and 2 in the Garden</vt:lpstr>
      <vt:lpstr>PowerPoint Presentation</vt:lpstr>
      <vt:lpstr>What does being respectful of garden life and people  mean? </vt:lpstr>
      <vt:lpstr>Garden Rules</vt:lpstr>
      <vt:lpstr> What does using your observation skills in the garden mean?</vt:lpstr>
      <vt:lpstr>Role Play!</vt:lpstr>
      <vt:lpstr>Review</vt:lpstr>
    </vt:vector>
  </TitlesOfParts>
  <Company>Vanderbilt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PPES Expectations: Cafeteria</dc:title>
  <dc:creator>Kelly Sheehan</dc:creator>
  <cp:lastModifiedBy>Denise Johnson HILL</cp:lastModifiedBy>
  <cp:revision>78</cp:revision>
  <dcterms:created xsi:type="dcterms:W3CDTF">2007-07-11T22:10:45Z</dcterms:created>
  <dcterms:modified xsi:type="dcterms:W3CDTF">2015-06-11T14:41:51Z</dcterms:modified>
</cp:coreProperties>
</file>